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 CONSENT </a:t>
            </a:r>
            <a:endParaRPr lang="en-IN" dirty="0"/>
          </a:p>
        </p:txBody>
      </p:sp>
      <p:sp>
        <p:nvSpPr>
          <p:cNvPr id="3" name="Subtitle 2"/>
          <p:cNvSpPr>
            <a:spLocks noGrp="1"/>
          </p:cNvSpPr>
          <p:nvPr>
            <p:ph type="subTitle" idx="1"/>
          </p:nvPr>
        </p:nvSpPr>
        <p:spPr/>
        <p:txBody>
          <a:bodyPr/>
          <a:lstStyle/>
          <a:p>
            <a:r>
              <a:rPr lang="en-US" dirty="0" smtClean="0"/>
              <a:t>CHAP 4</a:t>
            </a:r>
            <a:endParaRPr lang="en-IN" dirty="0"/>
          </a:p>
        </p:txBody>
      </p:sp>
    </p:spTree>
    <p:extLst>
      <p:ext uri="{BB962C8B-B14F-4D97-AF65-F5344CB8AC3E}">
        <p14:creationId xmlns:p14="http://schemas.microsoft.com/office/powerpoint/2010/main" val="359162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US" dirty="0" smtClean="0"/>
              <a:t>DOES SILENCE AMOUNT TO FRAUD </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r>
              <a:rPr lang="en-US" dirty="0" smtClean="0"/>
              <a:t>Mere silence as to facts, likely to affect the willingness of a party to enter into a contract is not fraud, as no party is under an obligation to disclose the whole truth to the other party.</a:t>
            </a:r>
          </a:p>
          <a:p>
            <a:r>
              <a:rPr lang="en-US" dirty="0" smtClean="0"/>
              <a:t>Example:- ‘ A’ wants to sell off his scooter, as it is giving trouble. He is under no obligation to disclose it. Non disclosure will not amount to fraud. </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IN" dirty="0" smtClean="0"/>
              <a:t>MISREPRESENTATION</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IN" dirty="0" smtClean="0"/>
              <a:t>IS making a false statement of facts, by a party without any intention to deceive the other party</a:t>
            </a:r>
          </a:p>
          <a:p>
            <a:pPr marL="0" indent="0">
              <a:buNone/>
            </a:pPr>
            <a:r>
              <a:rPr lang="en-IN" dirty="0" smtClean="0"/>
              <a:t>S.18 “ a false representation of fact made </a:t>
            </a:r>
            <a:r>
              <a:rPr lang="en-IN" b="1" dirty="0" smtClean="0"/>
              <a:t>innocently </a:t>
            </a:r>
            <a:r>
              <a:rPr lang="en-IN" dirty="0" smtClean="0"/>
              <a:t>or non disclosure of a material fact, </a:t>
            </a:r>
            <a:r>
              <a:rPr lang="en-IN" b="1" dirty="0" smtClean="0"/>
              <a:t>without any intention to deceive the other party”</a:t>
            </a:r>
          </a:p>
          <a:p>
            <a:pPr marL="0" indent="0">
              <a:buNone/>
            </a:pPr>
            <a:r>
              <a:rPr lang="en-US" b="1" u="sng" dirty="0" smtClean="0"/>
              <a:t>ELEMENTS OF MISREPRESENTATION</a:t>
            </a:r>
          </a:p>
          <a:p>
            <a:pPr marL="514350" indent="-514350">
              <a:buAutoNum type="arabicPeriod"/>
            </a:pPr>
            <a:r>
              <a:rPr lang="en-US" dirty="0" smtClean="0"/>
              <a:t>By a party to the contract</a:t>
            </a:r>
          </a:p>
          <a:p>
            <a:pPr marL="514350" indent="-514350">
              <a:buAutoNum type="arabicPeriod"/>
            </a:pPr>
            <a:r>
              <a:rPr lang="en-US" dirty="0" smtClean="0"/>
              <a:t>False representation </a:t>
            </a:r>
          </a:p>
          <a:p>
            <a:pPr marL="514350" indent="-514350">
              <a:buAutoNum type="arabicPeriod"/>
            </a:pPr>
            <a:r>
              <a:rPr lang="en-US" dirty="0" smtClean="0"/>
              <a:t>Representation as to fact</a:t>
            </a:r>
          </a:p>
          <a:p>
            <a:pPr marL="514350" indent="-514350">
              <a:buAutoNum type="arabicPeriod"/>
            </a:pPr>
            <a:r>
              <a:rPr lang="en-US" dirty="0" smtClean="0"/>
              <a:t>Object</a:t>
            </a:r>
          </a:p>
          <a:p>
            <a:pPr marL="514350" indent="-514350">
              <a:buAutoNum type="arabicPeriod"/>
            </a:pPr>
            <a:r>
              <a:rPr lang="en-US" dirty="0" smtClean="0"/>
              <a:t>The party must have actually acted </a:t>
            </a:r>
          </a:p>
          <a:p>
            <a:pPr marL="514350" indent="-514350" algn="r">
              <a:buAutoNum type="arabicPeriod"/>
            </a:pPr>
            <a:r>
              <a:rPr lang="en-US" dirty="0"/>
              <a:t>e</a:t>
            </a:r>
            <a:endParaRPr lang="en-IN" dirty="0"/>
          </a:p>
        </p:txBody>
      </p:sp>
    </p:spTree>
    <p:extLst>
      <p:ext uri="{BB962C8B-B14F-4D97-AF65-F5344CB8AC3E}">
        <p14:creationId xmlns:p14="http://schemas.microsoft.com/office/powerpoint/2010/main" val="92832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US" dirty="0" smtClean="0"/>
              <a:t>MISTAKE </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r>
              <a:rPr lang="en-US" dirty="0" smtClean="0"/>
              <a:t>An error of judgment</a:t>
            </a:r>
          </a:p>
          <a:p>
            <a:r>
              <a:rPr lang="en-US" dirty="0" smtClean="0"/>
              <a:t>CLASSIFICATION OF MISTAKE </a:t>
            </a:r>
          </a:p>
          <a:p>
            <a:pPr marL="514350" indent="-514350">
              <a:buAutoNum type="alphaUcParenR"/>
            </a:pPr>
            <a:r>
              <a:rPr lang="en-US" b="1" i="1" dirty="0" smtClean="0"/>
              <a:t>MISTAKE OF LAW</a:t>
            </a:r>
          </a:p>
          <a:p>
            <a:pPr marL="571500" indent="-571500">
              <a:buFont typeface="+mj-lt"/>
              <a:buAutoNum type="romanUcPeriod"/>
            </a:pPr>
            <a:r>
              <a:rPr lang="en-US" i="1" dirty="0" smtClean="0"/>
              <a:t>MISTAKE OF INDIAN LAW- “ </a:t>
            </a:r>
            <a:r>
              <a:rPr lang="en-US" i="1" dirty="0" err="1" smtClean="0"/>
              <a:t>Ignorantia</a:t>
            </a:r>
            <a:r>
              <a:rPr lang="en-US" i="1" dirty="0" smtClean="0"/>
              <a:t> </a:t>
            </a:r>
            <a:r>
              <a:rPr lang="en-US" i="1" dirty="0" err="1" smtClean="0"/>
              <a:t>juris</a:t>
            </a:r>
            <a:r>
              <a:rPr lang="en-US" i="1" dirty="0" smtClean="0"/>
              <a:t> non </a:t>
            </a:r>
            <a:r>
              <a:rPr lang="en-US" i="1" dirty="0" err="1" smtClean="0"/>
              <a:t>excusat</a:t>
            </a:r>
            <a:r>
              <a:rPr lang="en-US" i="1" dirty="0" smtClean="0"/>
              <a:t>”( ignorance of law is not an excuse)</a:t>
            </a:r>
          </a:p>
          <a:p>
            <a:pPr marL="571500" indent="-571500">
              <a:buFont typeface="+mj-lt"/>
              <a:buAutoNum type="romanUcPeriod"/>
            </a:pPr>
            <a:r>
              <a:rPr lang="en-US" i="1" dirty="0" smtClean="0"/>
              <a:t>MISTAKE OF FOREIGN LAW</a:t>
            </a:r>
          </a:p>
          <a:p>
            <a:pPr marL="0" indent="0">
              <a:buNone/>
            </a:pPr>
            <a:r>
              <a:rPr lang="en-US" dirty="0" smtClean="0"/>
              <a:t>B) </a:t>
            </a:r>
            <a:r>
              <a:rPr lang="en-US" b="1" i="1" dirty="0" smtClean="0"/>
              <a:t>MISTAKE OF FACT</a:t>
            </a:r>
          </a:p>
          <a:p>
            <a:pPr marL="571500" indent="-571500">
              <a:buAutoNum type="romanUcPeriod"/>
            </a:pPr>
            <a:r>
              <a:rPr lang="en-US" dirty="0" smtClean="0"/>
              <a:t>BILATERAL – both the parties are under a mistake</a:t>
            </a:r>
          </a:p>
          <a:p>
            <a:pPr marL="571500" indent="-571500">
              <a:buAutoNum type="romanUcPeriod"/>
            </a:pPr>
            <a:r>
              <a:rPr lang="en-US" dirty="0" smtClean="0"/>
              <a:t>UNILATERAL – one party is under a mistake </a:t>
            </a:r>
            <a:endParaRPr lang="en-IN" dirty="0"/>
          </a:p>
        </p:txBody>
      </p:sp>
    </p:spTree>
    <p:extLst>
      <p:ext uri="{BB962C8B-B14F-4D97-AF65-F5344CB8AC3E}">
        <p14:creationId xmlns:p14="http://schemas.microsoft.com/office/powerpoint/2010/main" val="92832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endParaRPr lang="en-IN" dirty="0"/>
          </a:p>
        </p:txBody>
      </p:sp>
    </p:spTree>
    <p:extLst>
      <p:ext uri="{BB962C8B-B14F-4D97-AF65-F5344CB8AC3E}">
        <p14:creationId xmlns:p14="http://schemas.microsoft.com/office/powerpoint/2010/main" val="92832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r>
              <a:rPr lang="en-US" dirty="0" smtClean="0"/>
              <a:t>SEC 14- Free consent:-</a:t>
            </a:r>
          </a:p>
          <a:p>
            <a:pPr marL="0" indent="0">
              <a:buNone/>
            </a:pPr>
            <a:r>
              <a:rPr lang="en-US" dirty="0" smtClean="0"/>
              <a:t>“Consent is said to be free when it is not caused by-</a:t>
            </a:r>
          </a:p>
          <a:p>
            <a:pPr marL="514350" indent="-514350">
              <a:buAutoNum type="alphaLcPeriod"/>
            </a:pPr>
            <a:r>
              <a:rPr lang="en-US" dirty="0" smtClean="0"/>
              <a:t>Coercion, as defined in S.15</a:t>
            </a:r>
          </a:p>
          <a:p>
            <a:pPr marL="514350" indent="-514350">
              <a:buAutoNum type="alphaLcPeriod"/>
            </a:pPr>
            <a:r>
              <a:rPr lang="en-US" dirty="0" smtClean="0"/>
              <a:t>Undue influence , as defined in S.16</a:t>
            </a:r>
          </a:p>
          <a:p>
            <a:pPr marL="514350" indent="-514350">
              <a:buAutoNum type="alphaLcPeriod"/>
            </a:pPr>
            <a:r>
              <a:rPr lang="en-US" dirty="0" smtClean="0"/>
              <a:t>Fraud, as defined in S.17</a:t>
            </a:r>
          </a:p>
          <a:p>
            <a:pPr marL="514350" indent="-514350">
              <a:buAutoNum type="alphaLcPeriod"/>
            </a:pPr>
            <a:r>
              <a:rPr lang="en-US" dirty="0" smtClean="0"/>
              <a:t>Misrepresentation, as defined in 18 or</a:t>
            </a:r>
          </a:p>
          <a:p>
            <a:pPr marL="514350" indent="-514350">
              <a:buAutoNum type="alphaLcPeriod"/>
            </a:pPr>
            <a:r>
              <a:rPr lang="en-US" dirty="0" smtClean="0"/>
              <a:t>Mistake , subject to the provisions of Ss. 20,21,22”</a:t>
            </a:r>
            <a:endParaRPr lang="en-IN" dirty="0"/>
          </a:p>
        </p:txBody>
      </p:sp>
    </p:spTree>
    <p:extLst>
      <p:ext uri="{BB962C8B-B14F-4D97-AF65-F5344CB8AC3E}">
        <p14:creationId xmlns:p14="http://schemas.microsoft.com/office/powerpoint/2010/main" val="325525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US" dirty="0" smtClean="0"/>
              <a:t>COERCION </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US" dirty="0" smtClean="0"/>
              <a:t>S.15 Coercion:</a:t>
            </a:r>
          </a:p>
          <a:p>
            <a:pPr marL="0" indent="0">
              <a:buNone/>
            </a:pPr>
            <a:r>
              <a:rPr lang="en-US" dirty="0" smtClean="0"/>
              <a:t>“ committing or threatening to commit, any act forbidden by the Indian Penal Code or the Unlawful detaining, or threatening to detain any property, to the prejudice of any person whatever, with the intention of causing any person to enter into an agreement”</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US" dirty="0" smtClean="0"/>
              <a:t>1. Committing or threatening to commit any act</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r>
              <a:rPr lang="en-US" dirty="0" smtClean="0"/>
              <a:t>E.g. 1. An agent refused to handover the accounts book of the principal, unless the principal paid him </a:t>
            </a:r>
            <a:r>
              <a:rPr lang="en-US" dirty="0" err="1" smtClean="0"/>
              <a:t>Rs</a:t>
            </a:r>
            <a:r>
              <a:rPr lang="en-US" dirty="0" smtClean="0"/>
              <a:t> 50,000/-. This amounted to coercion</a:t>
            </a:r>
          </a:p>
          <a:p>
            <a:r>
              <a:rPr lang="en-US" dirty="0" smtClean="0"/>
              <a:t>E.g. 2. </a:t>
            </a:r>
            <a:r>
              <a:rPr lang="en-US" dirty="0"/>
              <a:t> </a:t>
            </a:r>
            <a:r>
              <a:rPr lang="en-US" dirty="0" smtClean="0"/>
              <a:t>A </a:t>
            </a:r>
            <a:r>
              <a:rPr lang="en-US" dirty="0" err="1" smtClean="0"/>
              <a:t>hindu</a:t>
            </a:r>
            <a:r>
              <a:rPr lang="en-US" dirty="0" smtClean="0"/>
              <a:t> widow, aged 13 years was forced to adopt a boy under the threat that her husband’s body will not be allowed to be removed unless she adopted that boy. Here, it amounted to coercion by threatening to commit an act. </a:t>
            </a:r>
          </a:p>
          <a:p>
            <a:pPr marL="0" indent="0">
              <a:buNone/>
            </a:pPr>
            <a:r>
              <a:rPr lang="en-US" dirty="0" smtClean="0"/>
              <a:t>( </a:t>
            </a:r>
            <a:r>
              <a:rPr lang="en-US" dirty="0" err="1" smtClean="0"/>
              <a:t>Ranganayakiammal</a:t>
            </a:r>
            <a:r>
              <a:rPr lang="en-US" dirty="0" smtClean="0"/>
              <a:t> v </a:t>
            </a:r>
            <a:r>
              <a:rPr lang="en-US" dirty="0" err="1" smtClean="0"/>
              <a:t>Alwar</a:t>
            </a:r>
            <a:r>
              <a:rPr lang="en-US" dirty="0" smtClean="0"/>
              <a:t> </a:t>
            </a:r>
            <a:r>
              <a:rPr lang="en-US" dirty="0" err="1" smtClean="0"/>
              <a:t>Shetty</a:t>
            </a:r>
            <a:r>
              <a:rPr lang="en-US" dirty="0" smtClean="0"/>
              <a:t> (1890)</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US" dirty="0" smtClean="0"/>
              <a:t>2. The act must be forbidden by the Indian Penal Code </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IN" dirty="0" smtClean="0"/>
              <a:t>3. Coercion may be exercised over person or property</a:t>
            </a:r>
          </a:p>
          <a:p>
            <a:pPr marL="0" indent="0">
              <a:buNone/>
            </a:pPr>
            <a:r>
              <a:rPr lang="en-IN" dirty="0" smtClean="0"/>
              <a:t>4. Coercion may be exercised by the contracting party or by  any one on his behalf</a:t>
            </a:r>
          </a:p>
          <a:p>
            <a:pPr marL="0" indent="0">
              <a:buNone/>
            </a:pPr>
            <a:r>
              <a:rPr lang="en-IN" dirty="0" smtClean="0"/>
              <a:t>5. The acts of coercion must be done with the intention of causing the other party to enter into a contract </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style>
          <a:lnRef idx="1">
            <a:schemeClr val="accent2"/>
          </a:lnRef>
          <a:fillRef idx="2">
            <a:schemeClr val="accent2"/>
          </a:fillRef>
          <a:effectRef idx="1">
            <a:schemeClr val="accent2"/>
          </a:effectRef>
          <a:fontRef idx="minor">
            <a:schemeClr val="dk1"/>
          </a:fontRef>
        </p:style>
        <p:txBody>
          <a:bodyPr/>
          <a:lstStyle/>
          <a:p>
            <a:r>
              <a:rPr lang="en-IN" dirty="0" smtClean="0"/>
              <a:t>II) UNDUE INFLUENCE </a:t>
            </a:r>
            <a:endParaRPr lang="en-IN" dirty="0"/>
          </a:p>
        </p:txBody>
      </p:sp>
      <p:sp>
        <p:nvSpPr>
          <p:cNvPr id="3" name="Content Placeholder 2"/>
          <p:cNvSpPr>
            <a:spLocks noGrp="1"/>
          </p:cNvSpPr>
          <p:nvPr>
            <p:ph idx="1"/>
          </p:nvPr>
        </p:nvSpPr>
        <p:spPr>
          <a:xfrm>
            <a:off x="0" y="1219200"/>
            <a:ext cx="9144000" cy="5638800"/>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IN" dirty="0" smtClean="0"/>
              <a:t>Unfair use of one’s position or power</a:t>
            </a:r>
          </a:p>
          <a:p>
            <a:r>
              <a:rPr lang="en-IN" dirty="0" smtClean="0"/>
              <a:t>S.16 Undue influence</a:t>
            </a:r>
          </a:p>
          <a:p>
            <a:pPr marL="0" indent="0">
              <a:buNone/>
            </a:pPr>
            <a:r>
              <a:rPr lang="en-IN" dirty="0" smtClean="0"/>
              <a:t>“ Where the relations subsisting between the parties are such that one of the parties is in a position to dominate the will of the other and uses that position to obtain an unfair advantage over the other”</a:t>
            </a:r>
          </a:p>
          <a:p>
            <a:pPr marL="0" indent="0">
              <a:buNone/>
            </a:pPr>
            <a:r>
              <a:rPr lang="en-IN" dirty="0" smtClean="0"/>
              <a:t>Circumstances where undue influence is presumed to exist:-</a:t>
            </a:r>
          </a:p>
          <a:p>
            <a:pPr marL="514350" indent="-514350">
              <a:buAutoNum type="arabicPeriod"/>
            </a:pPr>
            <a:r>
              <a:rPr lang="en-IN" dirty="0" smtClean="0"/>
              <a:t>When one party stands in a fiduciary relation to another (</a:t>
            </a:r>
            <a:r>
              <a:rPr lang="en-IN" dirty="0" smtClean="0">
                <a:solidFill>
                  <a:srgbClr val="00B050"/>
                </a:solidFill>
              </a:rPr>
              <a:t>e.g. teacher and student</a:t>
            </a:r>
            <a:r>
              <a:rPr lang="en-IN" dirty="0" smtClean="0"/>
              <a:t>)</a:t>
            </a:r>
          </a:p>
          <a:p>
            <a:pPr marL="514350" indent="-514350">
              <a:buAutoNum type="arabicPeriod"/>
            </a:pPr>
            <a:r>
              <a:rPr lang="en-IN" dirty="0" smtClean="0"/>
              <a:t>When a person’s  mental capacity is affected by reasons of age, illness( </a:t>
            </a:r>
            <a:r>
              <a:rPr lang="en-IN" dirty="0" smtClean="0">
                <a:solidFill>
                  <a:srgbClr val="00B050"/>
                </a:solidFill>
              </a:rPr>
              <a:t>medical attendant and patient</a:t>
            </a:r>
            <a:r>
              <a:rPr lang="en-IN" dirty="0" smtClean="0"/>
              <a:t>)</a:t>
            </a:r>
          </a:p>
          <a:p>
            <a:pPr marL="514350" indent="-514350">
              <a:buAutoNum type="arabicPeriod"/>
            </a:pPr>
            <a:r>
              <a:rPr lang="en-IN" dirty="0" smtClean="0"/>
              <a:t>Where there is real or apparent authority (</a:t>
            </a:r>
            <a:r>
              <a:rPr lang="en-IN" dirty="0" smtClean="0">
                <a:solidFill>
                  <a:srgbClr val="00B050"/>
                </a:solidFill>
              </a:rPr>
              <a:t>employer and employee, income tax-officer and tax payer</a:t>
            </a:r>
            <a:r>
              <a:rPr lang="en-IN" dirty="0" smtClean="0"/>
              <a:t>)</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IN" dirty="0" smtClean="0"/>
              <a:t>Distinction between Coercion and Undue Influence</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r>
              <a:rPr lang="en-IN" dirty="0" smtClean="0"/>
              <a:t>Definition </a:t>
            </a:r>
          </a:p>
          <a:p>
            <a:r>
              <a:rPr lang="en-IN" dirty="0" smtClean="0"/>
              <a:t>Type of force- physical force in C </a:t>
            </a:r>
          </a:p>
          <a:p>
            <a:r>
              <a:rPr lang="en-IN" dirty="0" smtClean="0"/>
              <a:t>Mental force- U</a:t>
            </a:r>
          </a:p>
          <a:p>
            <a:r>
              <a:rPr lang="en-IN" dirty="0" smtClean="0"/>
              <a:t>Relationship </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IN" dirty="0" smtClean="0"/>
              <a:t>III) FRAUD </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IN" dirty="0" smtClean="0"/>
              <a:t>S. 17 “ Fraud means and includes any of the acts stated committed by a party to a contract or with his connivance , or by his agent, </a:t>
            </a:r>
            <a:r>
              <a:rPr lang="en-IN" b="1" dirty="0" smtClean="0"/>
              <a:t>with intent to deceive another party </a:t>
            </a:r>
            <a:r>
              <a:rPr lang="en-IN" dirty="0" smtClean="0"/>
              <a:t>thereto or his agent , or to induce him to enter into a contract”</a:t>
            </a:r>
          </a:p>
          <a:p>
            <a:pPr marL="0" indent="0">
              <a:buNone/>
            </a:pPr>
            <a:r>
              <a:rPr lang="en-US" dirty="0" smtClean="0"/>
              <a:t>Essential elements of Fraud:- </a:t>
            </a:r>
          </a:p>
          <a:p>
            <a:pPr marL="514350" indent="-514350">
              <a:buAutoNum type="arabicPeriod"/>
            </a:pPr>
            <a:r>
              <a:rPr lang="en-US" dirty="0" smtClean="0"/>
              <a:t>The fraudulent act must be committed by a party to the contract </a:t>
            </a:r>
          </a:p>
          <a:p>
            <a:pPr marL="514350" indent="-514350">
              <a:buAutoNum type="arabicPeriod"/>
            </a:pPr>
            <a:r>
              <a:rPr lang="en-US" dirty="0" smtClean="0"/>
              <a:t>False representation </a:t>
            </a:r>
          </a:p>
          <a:p>
            <a:pPr marL="514350" indent="-514350">
              <a:buAutoNum type="arabicPeriod"/>
            </a:pPr>
            <a:r>
              <a:rPr lang="en-US" dirty="0" smtClean="0"/>
              <a:t>Representation as to fact</a:t>
            </a:r>
          </a:p>
          <a:p>
            <a:pPr marL="514350" indent="-514350">
              <a:buAutoNum type="arabicPeriod"/>
            </a:pPr>
            <a:r>
              <a:rPr lang="en-US" dirty="0" smtClean="0"/>
              <a:t>Actually deceived </a:t>
            </a:r>
          </a:p>
          <a:p>
            <a:pPr marL="514350" indent="-514350">
              <a:buAutoNum type="arabicPeriod"/>
            </a:pPr>
            <a:r>
              <a:rPr lang="en-US" dirty="0" smtClean="0"/>
              <a:t>Suffered loss </a:t>
            </a:r>
            <a:endParaRPr lang="en-IN" dirty="0"/>
          </a:p>
        </p:txBody>
      </p:sp>
    </p:spTree>
    <p:extLst>
      <p:ext uri="{BB962C8B-B14F-4D97-AF65-F5344CB8AC3E}">
        <p14:creationId xmlns:p14="http://schemas.microsoft.com/office/powerpoint/2010/main" val="2824719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style>
          <a:lnRef idx="1">
            <a:schemeClr val="accent2"/>
          </a:lnRef>
          <a:fillRef idx="2">
            <a:schemeClr val="accent2"/>
          </a:fillRef>
          <a:effectRef idx="1">
            <a:schemeClr val="accent2"/>
          </a:effectRef>
          <a:fontRef idx="minor">
            <a:schemeClr val="dk1"/>
          </a:fontRef>
        </p:style>
        <p:txBody>
          <a:bodyPr/>
          <a:lstStyle/>
          <a:p>
            <a:r>
              <a:rPr lang="en-US" dirty="0" smtClean="0"/>
              <a:t>ACTS WHICH CONSTITUTES FRAUD </a:t>
            </a:r>
            <a:endParaRPr lang="en-IN" dirty="0"/>
          </a:p>
        </p:txBody>
      </p:sp>
      <p:sp>
        <p:nvSpPr>
          <p:cNvPr id="3" name="Content Placeholder 2"/>
          <p:cNvSpPr>
            <a:spLocks noGrp="1"/>
          </p:cNvSpPr>
          <p:nvPr>
            <p:ph idx="1"/>
          </p:nvPr>
        </p:nvSpPr>
        <p:spPr>
          <a:xfrm>
            <a:off x="0" y="1600200"/>
            <a:ext cx="9144000" cy="5257800"/>
          </a:xfrm>
        </p:spPr>
        <p:style>
          <a:lnRef idx="1">
            <a:schemeClr val="accent1"/>
          </a:lnRef>
          <a:fillRef idx="2">
            <a:schemeClr val="accent1"/>
          </a:fillRef>
          <a:effectRef idx="1">
            <a:schemeClr val="accent1"/>
          </a:effectRef>
          <a:fontRef idx="minor">
            <a:schemeClr val="dk1"/>
          </a:fontRef>
        </p:style>
        <p:txBody>
          <a:bodyPr/>
          <a:lstStyle/>
          <a:p>
            <a:pPr marL="514350" indent="-514350">
              <a:buAutoNum type="arabicPeriod"/>
            </a:pPr>
            <a:r>
              <a:rPr lang="en-US" dirty="0" smtClean="0"/>
              <a:t>Suggesting as to a fact by one who, does not believe it to be true</a:t>
            </a:r>
          </a:p>
          <a:p>
            <a:pPr marL="514350" indent="-514350">
              <a:buAutoNum type="arabicPeriod"/>
            </a:pPr>
            <a:r>
              <a:rPr lang="en-US" dirty="0" smtClean="0"/>
              <a:t>Active concealment of a fact by one having knowledge or belief of the fact</a:t>
            </a:r>
          </a:p>
          <a:p>
            <a:pPr marL="514350" indent="-514350">
              <a:buAutoNum type="arabicPeriod"/>
            </a:pPr>
            <a:r>
              <a:rPr lang="en-US" dirty="0" smtClean="0"/>
              <a:t>A promise made without any intention of performing it </a:t>
            </a:r>
          </a:p>
          <a:p>
            <a:pPr marL="514350" indent="-514350">
              <a:buAutoNum type="arabicPeriod"/>
            </a:pPr>
            <a:r>
              <a:rPr lang="en-US" dirty="0" smtClean="0"/>
              <a:t>Any Act fitted to deceive</a:t>
            </a:r>
          </a:p>
          <a:p>
            <a:pPr marL="514350" indent="-514350">
              <a:buAutoNum type="arabicPeriod"/>
            </a:pPr>
            <a:r>
              <a:rPr lang="en-US" dirty="0" smtClean="0"/>
              <a:t>Any act of omission which the law specifically declares it to be fraudulent</a:t>
            </a:r>
            <a:endParaRPr lang="en-IN" dirty="0"/>
          </a:p>
        </p:txBody>
      </p:sp>
    </p:spTree>
    <p:extLst>
      <p:ext uri="{BB962C8B-B14F-4D97-AF65-F5344CB8AC3E}">
        <p14:creationId xmlns:p14="http://schemas.microsoft.com/office/powerpoint/2010/main" val="2824719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747</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FREE CONSENT </vt:lpstr>
      <vt:lpstr>PowerPoint Presentation</vt:lpstr>
      <vt:lpstr>COERCION </vt:lpstr>
      <vt:lpstr>1. Committing or threatening to commit any act</vt:lpstr>
      <vt:lpstr>2. The act must be forbidden by the Indian Penal Code </vt:lpstr>
      <vt:lpstr>II) UNDUE INFLUENCE </vt:lpstr>
      <vt:lpstr>Distinction between Coercion and Undue Influence</vt:lpstr>
      <vt:lpstr>III) FRAUD </vt:lpstr>
      <vt:lpstr>ACTS WHICH CONSTITUTES FRAUD </vt:lpstr>
      <vt:lpstr>DOES SILENCE AMOUNT TO FRAUD </vt:lpstr>
      <vt:lpstr>MISREPRESENTATION</vt:lpstr>
      <vt:lpstr>MISTAKE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CONSENT </dc:title>
  <dc:creator>Swati</dc:creator>
  <cp:lastModifiedBy>Swati</cp:lastModifiedBy>
  <cp:revision>16</cp:revision>
  <dcterms:created xsi:type="dcterms:W3CDTF">2006-08-16T00:00:00Z</dcterms:created>
  <dcterms:modified xsi:type="dcterms:W3CDTF">2021-07-31T03:23:05Z</dcterms:modified>
</cp:coreProperties>
</file>